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256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0" r:id="rId26"/>
    <p:sldId id="282" r:id="rId27"/>
    <p:sldId id="283" r:id="rId28"/>
    <p:sldId id="284" r:id="rId29"/>
    <p:sldId id="288" r:id="rId30"/>
    <p:sldId id="287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3E"/>
    <a:srgbClr val="3D2E4C"/>
    <a:srgbClr val="31A166"/>
    <a:srgbClr val="372A46"/>
    <a:srgbClr val="45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728" autoAdjust="0"/>
  </p:normalViewPr>
  <p:slideViewPr>
    <p:cSldViewPr>
      <p:cViewPr>
        <p:scale>
          <a:sx n="60" d="100"/>
          <a:sy n="60" d="100"/>
        </p:scale>
        <p:origin x="-1434" y="-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51612-ACE7-4CBE-B31E-82205428106B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25BE1-1280-490B-AAF8-258B262495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68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F25BE1-1280-490B-AAF8-258B262495B2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05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microsoft.com/office/2007/relationships/hdphoto" Target="../media/hdphoto12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34.jpeg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1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microsoft.com/office/2007/relationships/hdphoto" Target="../media/hdphoto15.wdp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2.wdp"/><Relationship Id="rId7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47.jpe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microsoft.com/office/2007/relationships/hdphoto" Target="../media/hdphoto19.wdp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0.wdp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5.jpeg"/><Relationship Id="rId7" Type="http://schemas.microsoft.com/office/2007/relationships/hdphoto" Target="../media/hdphoto2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microsoft.com/office/2007/relationships/hdphoto" Target="../media/hdphoto21.wdp"/><Relationship Id="rId10" Type="http://schemas.openxmlformats.org/officeDocument/2006/relationships/image" Target="../media/image7.png"/><Relationship Id="rId4" Type="http://schemas.openxmlformats.org/officeDocument/2006/relationships/image" Target="../media/image53.jpeg"/><Relationship Id="rId9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5.jpeg"/><Relationship Id="rId7" Type="http://schemas.microsoft.com/office/2007/relationships/hdphoto" Target="../media/hdphoto2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microsoft.com/office/2007/relationships/hdphoto" Target="../media/hdphoto24.wdp"/><Relationship Id="rId10" Type="http://schemas.openxmlformats.org/officeDocument/2006/relationships/image" Target="../media/image7.png"/><Relationship Id="rId4" Type="http://schemas.openxmlformats.org/officeDocument/2006/relationships/image" Target="../media/image56.jpeg"/><Relationship Id="rId9" Type="http://schemas.microsoft.com/office/2007/relationships/hdphoto" Target="../media/hdphoto2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jpeg"/><Relationship Id="rId7" Type="http://schemas.microsoft.com/office/2007/relationships/hdphoto" Target="../media/hdphoto2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microsoft.com/office/2007/relationships/hdphoto" Target="../media/hdphoto27.wdp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microsoft.com/office/2007/relationships/hdphoto" Target="../media/hdphoto9.wdp"/><Relationship Id="rId12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4.jpeg"/><Relationship Id="rId4" Type="http://schemas.openxmlformats.org/officeDocument/2006/relationships/image" Target="../media/image11.jpe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" y="0"/>
            <a:ext cx="9143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45" y="4149080"/>
            <a:ext cx="7015963" cy="126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1484784"/>
            <a:ext cx="914397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4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716016" y="3706575"/>
            <a:ext cx="4180751" cy="1754326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Празднование 263-летия </a:t>
            </a:r>
            <a:r>
              <a:rPr lang="ru-RU" b="1" dirty="0" smtClean="0">
                <a:solidFill>
                  <a:schemeClr val="bg1"/>
                </a:solidFill>
              </a:rPr>
              <a:t>г. Оренбурга </a:t>
            </a:r>
            <a:r>
              <a:rPr lang="ru-RU" b="1" dirty="0">
                <a:solidFill>
                  <a:schemeClr val="bg1"/>
                </a:solidFill>
              </a:rPr>
              <a:t>в администрации </a:t>
            </a:r>
            <a:r>
              <a:rPr lang="ru-RU" b="1" dirty="0" smtClean="0">
                <a:solidFill>
                  <a:schemeClr val="bg1"/>
                </a:solidFill>
              </a:rPr>
              <a:t>города.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Руководство и гости из Москвы в администрации </a:t>
            </a:r>
            <a:r>
              <a:rPr lang="ru-RU" b="1" dirty="0" smtClean="0">
                <a:solidFill>
                  <a:schemeClr val="bg1"/>
                </a:solidFill>
              </a:rPr>
              <a:t>города, г. Оренбург.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2 сентября 2006г.</a:t>
            </a:r>
            <a:endParaRPr lang="ru-RU" b="1" dirty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Ф. 1. Оп. 6. Д. 951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642" y="3717032"/>
            <a:ext cx="4311091" cy="286232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Празднование 263-летия </a:t>
            </a:r>
            <a:r>
              <a:rPr lang="ru-RU" sz="1500" b="1" dirty="0" smtClean="0">
                <a:solidFill>
                  <a:schemeClr val="bg1"/>
                </a:solidFill>
              </a:rPr>
              <a:t>г. Оренбурга </a:t>
            </a:r>
            <a:r>
              <a:rPr lang="ru-RU" sz="1500" b="1" dirty="0">
                <a:solidFill>
                  <a:schemeClr val="bg1"/>
                </a:solidFill>
              </a:rPr>
              <a:t>на площади им. В.И</a:t>
            </a:r>
            <a:r>
              <a:rPr lang="ru-RU" sz="1500" b="1" dirty="0" smtClean="0">
                <a:solidFill>
                  <a:schemeClr val="bg1"/>
                </a:solidFill>
              </a:rPr>
              <a:t>. Ленина. На </a:t>
            </a:r>
            <a:r>
              <a:rPr lang="ru-RU" sz="1500" b="1" dirty="0">
                <a:solidFill>
                  <a:schemeClr val="bg1"/>
                </a:solidFill>
              </a:rPr>
              <a:t>переднем плане участники праздника: поэт Юрий Сергеевич </a:t>
            </a:r>
            <a:r>
              <a:rPr lang="ru-RU" sz="1500" b="1" dirty="0" err="1">
                <a:solidFill>
                  <a:schemeClr val="bg1"/>
                </a:solidFill>
              </a:rPr>
              <a:t>Энтин</a:t>
            </a:r>
            <a:r>
              <a:rPr lang="ru-RU" sz="1500" b="1" dirty="0">
                <a:solidFill>
                  <a:schemeClr val="bg1"/>
                </a:solidFill>
              </a:rPr>
              <a:t> (первый), генеральный директор ООО «Оренбурггазпром</a:t>
            </a:r>
            <a:r>
              <a:rPr lang="ru-RU" sz="1500" b="1" dirty="0" smtClean="0">
                <a:solidFill>
                  <a:schemeClr val="bg1"/>
                </a:solidFill>
              </a:rPr>
              <a:t>» Сергей </a:t>
            </a:r>
            <a:r>
              <a:rPr lang="ru-RU" sz="1500" b="1" dirty="0">
                <a:solidFill>
                  <a:schemeClr val="bg1"/>
                </a:solidFill>
              </a:rPr>
              <a:t>Иванович Иванов (второй), председатель Законодательного Собрания Оренбургской области Дмитрий Владимирович Кулагин (третий), губернатор Оренбургской области Алексей Андреевич Чернышев (четвертый) </a:t>
            </a:r>
            <a:r>
              <a:rPr lang="ru-RU" sz="1500" b="1" dirty="0" smtClean="0">
                <a:solidFill>
                  <a:schemeClr val="bg1"/>
                </a:solidFill>
              </a:rPr>
              <a:t>(</a:t>
            </a:r>
            <a:r>
              <a:rPr lang="ru-RU" sz="1500" b="1" dirty="0">
                <a:solidFill>
                  <a:schemeClr val="bg1"/>
                </a:solidFill>
              </a:rPr>
              <a:t>слева направо</a:t>
            </a:r>
            <a:r>
              <a:rPr lang="ru-RU" sz="1500" b="1" dirty="0" smtClean="0">
                <a:solidFill>
                  <a:schemeClr val="bg1"/>
                </a:solidFill>
              </a:rPr>
              <a:t>).</a:t>
            </a:r>
            <a:endParaRPr lang="ru-RU" sz="1500" b="1" dirty="0">
              <a:solidFill>
                <a:schemeClr val="bg1"/>
              </a:solidFill>
            </a:endParaRPr>
          </a:p>
          <a:p>
            <a:pPr lvl="0"/>
            <a:r>
              <a:rPr lang="ru-RU" sz="1500" b="1" dirty="0" smtClean="0">
                <a:solidFill>
                  <a:schemeClr val="bg1"/>
                </a:solidFill>
              </a:rPr>
              <a:t>2 сентября 2006г. </a:t>
            </a:r>
          </a:p>
          <a:p>
            <a:pPr lvl="0"/>
            <a:r>
              <a:rPr lang="ru-RU" sz="1500" b="1" dirty="0" smtClean="0">
                <a:solidFill>
                  <a:schemeClr val="bg1"/>
                </a:solidFill>
              </a:rPr>
              <a:t>Ф. 1. Оп. 6. Д. 945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91" y="842650"/>
            <a:ext cx="4326042" cy="26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2650"/>
            <a:ext cx="4176464" cy="269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90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27015" y="3573016"/>
            <a:ext cx="4311091" cy="2554545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Концерт Оренбургского </a:t>
            </a:r>
            <a:r>
              <a:rPr lang="ru-RU" sz="1600" b="1" dirty="0">
                <a:solidFill>
                  <a:schemeClr val="bg1"/>
                </a:solidFill>
              </a:rPr>
              <a:t>муниципального камерного хора в актовом зале администрации г</a:t>
            </a:r>
            <a:r>
              <a:rPr lang="ru-RU" sz="1600" b="1" dirty="0" smtClean="0">
                <a:solidFill>
                  <a:schemeClr val="bg1"/>
                </a:solidFill>
              </a:rPr>
              <a:t>. Оренбурга</a:t>
            </a:r>
            <a:r>
              <a:rPr lang="ru-RU" sz="1600" b="1" dirty="0">
                <a:solidFill>
                  <a:schemeClr val="bg1"/>
                </a:solidFill>
              </a:rPr>
              <a:t>, посвященный 263-летию </a:t>
            </a:r>
            <a:r>
              <a:rPr lang="ru-RU" sz="1600" b="1" dirty="0" smtClean="0">
                <a:solidFill>
                  <a:schemeClr val="bg1"/>
                </a:solidFill>
              </a:rPr>
              <a:t>г. Оренбурга. На </a:t>
            </a:r>
            <a:r>
              <a:rPr lang="ru-RU" sz="1600" b="1" dirty="0">
                <a:solidFill>
                  <a:schemeClr val="bg1"/>
                </a:solidFill>
              </a:rPr>
              <a:t>переднем плане: композитор Давид Федорович </a:t>
            </a:r>
            <a:r>
              <a:rPr lang="ru-RU" sz="1600" b="1" dirty="0" err="1">
                <a:solidFill>
                  <a:schemeClr val="bg1"/>
                </a:solidFill>
              </a:rPr>
              <a:t>Тухманов</a:t>
            </a:r>
            <a:r>
              <a:rPr lang="ru-RU" sz="1600" b="1" dirty="0">
                <a:solidFill>
                  <a:schemeClr val="bg1"/>
                </a:solidFill>
              </a:rPr>
              <a:t>, глава </a:t>
            </a:r>
            <a:r>
              <a:rPr lang="ru-RU" sz="1600" b="1" dirty="0" smtClean="0">
                <a:solidFill>
                  <a:schemeClr val="bg1"/>
                </a:solidFill>
              </a:rPr>
              <a:t>администрации </a:t>
            </a:r>
            <a:r>
              <a:rPr lang="ru-RU" sz="1600" b="1" dirty="0">
                <a:solidFill>
                  <a:schemeClr val="bg1"/>
                </a:solidFill>
              </a:rPr>
              <a:t>г</a:t>
            </a:r>
            <a:r>
              <a:rPr lang="ru-RU" sz="1600" b="1" dirty="0" smtClean="0">
                <a:solidFill>
                  <a:schemeClr val="bg1"/>
                </a:solidFill>
              </a:rPr>
              <a:t>. Орска </a:t>
            </a:r>
            <a:r>
              <a:rPr lang="ru-RU" sz="1600" b="1" dirty="0">
                <a:solidFill>
                  <a:schemeClr val="bg1"/>
                </a:solidFill>
              </a:rPr>
              <a:t>Юрий Александрович Берг в момент выступления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(</a:t>
            </a:r>
            <a:r>
              <a:rPr lang="ru-RU" sz="1600" b="1" dirty="0">
                <a:solidFill>
                  <a:schemeClr val="bg1"/>
                </a:solidFill>
              </a:rPr>
              <a:t>в центре), поэт Юрий Сергеевич </a:t>
            </a:r>
            <a:r>
              <a:rPr lang="ru-RU" sz="1600" b="1" dirty="0" err="1" smtClean="0">
                <a:solidFill>
                  <a:schemeClr val="bg1"/>
                </a:solidFill>
              </a:rPr>
              <a:t>Энтин</a:t>
            </a:r>
            <a:r>
              <a:rPr lang="ru-RU" sz="1600" b="1" dirty="0" smtClean="0">
                <a:solidFill>
                  <a:schemeClr val="bg1"/>
                </a:solidFill>
              </a:rPr>
              <a:t>, 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г. Оренбург. 2 сентября 2006г. 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Ф. 1. Оп. 6. Д. 953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42" y="632342"/>
            <a:ext cx="4311091" cy="276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32342"/>
            <a:ext cx="3705302" cy="549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76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1078" r="1098" b="1909"/>
          <a:stretch/>
        </p:blipFill>
        <p:spPr bwMode="auto">
          <a:xfrm>
            <a:off x="442968" y="2292627"/>
            <a:ext cx="8258064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980728"/>
            <a:ext cx="8023422" cy="1123712"/>
          </a:xfrm>
          <a:prstGeom prst="roundRect">
            <a:avLst/>
          </a:prstGeom>
          <a:gradFill flip="none" rotWithShape="1">
            <a:gsLst>
              <a:gs pos="0">
                <a:srgbClr val="31A166">
                  <a:alpha val="77000"/>
                  <a:lumMod val="88000"/>
                  <a:lumOff val="12000"/>
                </a:srgbClr>
              </a:gs>
              <a:gs pos="79000">
                <a:srgbClr val="92D050">
                  <a:lumMod val="93000"/>
                  <a:lumOff val="7000"/>
                  <a:alpha val="53000"/>
                </a:srgbClr>
              </a:gs>
              <a:gs pos="100000">
                <a:srgbClr val="31A16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/>
              <a:t>Буклеты, афиши, программы спектаклей с участием народного артиста СССР Л.К. Дуровым и народного артиста РФ </a:t>
            </a:r>
            <a:endParaRPr lang="ru-RU" sz="2000" b="1" dirty="0" smtClean="0"/>
          </a:p>
          <a:p>
            <a:pPr lvl="0" algn="ctr"/>
            <a:r>
              <a:rPr lang="ru-RU" sz="2000" b="1" dirty="0" smtClean="0"/>
              <a:t>Г.Я</a:t>
            </a:r>
            <a:r>
              <a:rPr lang="ru-RU" sz="2000" b="1" dirty="0"/>
              <a:t>. </a:t>
            </a:r>
            <a:r>
              <a:rPr lang="ru-RU" sz="2000" b="1" dirty="0" smtClean="0"/>
              <a:t>Мартынюком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36738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8" y="692696"/>
            <a:ext cx="6922200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244185" y="5445224"/>
            <a:ext cx="4603796" cy="919401"/>
          </a:xfrm>
          <a:prstGeom prst="round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Буклеты, афиши, программы спектаклей с участием народного артиста СССР Л.К. Дуровым и народного артиста РФ </a:t>
            </a:r>
            <a:r>
              <a:rPr lang="ru-RU" sz="1600" b="1" dirty="0" smtClean="0">
                <a:solidFill>
                  <a:schemeClr val="bg1"/>
                </a:solidFill>
              </a:rPr>
              <a:t>Г.Я</a:t>
            </a:r>
            <a:r>
              <a:rPr lang="ru-RU" sz="1600" b="1" dirty="0">
                <a:solidFill>
                  <a:schemeClr val="bg1"/>
                </a:solidFill>
              </a:rPr>
              <a:t>. Мартынюком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75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53" y="834621"/>
            <a:ext cx="7078015" cy="51106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3995936" y="5445224"/>
            <a:ext cx="4603796" cy="919401"/>
          </a:xfrm>
          <a:prstGeom prst="round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Буклеты, афиши, программы спектаклей с участием народного артиста СССР Л.К. Дуровым и народного артиста РФ </a:t>
            </a:r>
            <a:r>
              <a:rPr lang="ru-RU" sz="1600" b="1" dirty="0" smtClean="0">
                <a:solidFill>
                  <a:schemeClr val="bg1"/>
                </a:solidFill>
              </a:rPr>
              <a:t>Г.Я</a:t>
            </a:r>
            <a:r>
              <a:rPr lang="ru-RU" sz="1600" b="1" dirty="0">
                <a:solidFill>
                  <a:schemeClr val="bg1"/>
                </a:solidFill>
              </a:rPr>
              <a:t>. Мартынюком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87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2150">
            <a:off x="584293" y="608459"/>
            <a:ext cx="3960440" cy="5553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33" y="395593"/>
            <a:ext cx="3827892" cy="5441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3808" y="5733256"/>
            <a:ext cx="4603796" cy="919401"/>
          </a:xfrm>
          <a:prstGeom prst="round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Буклеты, афиши, программы спектаклей с участием народного артиста СССР Л.К. Дуровым и народного артиста РФ </a:t>
            </a:r>
            <a:r>
              <a:rPr lang="ru-RU" sz="1600" b="1" dirty="0" smtClean="0">
                <a:solidFill>
                  <a:schemeClr val="bg1"/>
                </a:solidFill>
              </a:rPr>
              <a:t>Г.Я</a:t>
            </a:r>
            <a:r>
              <a:rPr lang="ru-RU" sz="1600" b="1" dirty="0">
                <a:solidFill>
                  <a:schemeClr val="bg1"/>
                </a:solidFill>
              </a:rPr>
              <a:t>. Мартынюком</a:t>
            </a:r>
          </a:p>
        </p:txBody>
      </p:sp>
    </p:spTree>
    <p:extLst>
      <p:ext uri="{BB962C8B-B14F-4D97-AF65-F5344CB8AC3E}">
        <p14:creationId xmlns:p14="http://schemas.microsoft.com/office/powerpoint/2010/main" val="15138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659205" cy="514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55165"/>
            <a:ext cx="3580518" cy="507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692696"/>
            <a:ext cx="2952328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Буклеты, афиши, программы спектаклей с участием народного артиста СССР Л.К. Дуровым и народного артиста РФ Г.Я. Мартынюком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3869" y="4541696"/>
            <a:ext cx="4896544" cy="206210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Письмо президента Оренбургского благотворительного фонда «Евразия» И.В.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Храмова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в учреждения культуры области с сообщением о предстоящих спектаклях Московского драматического театра на Малой Бронной с участием народного артиста СССР Льва Дурова и народного артиста России Георгия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Мартынюка.</a:t>
            </a:r>
          </a:p>
          <a:p>
            <a:pPr lvl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Р-3008. Оп. 2. Д. 8. Л. 1</a:t>
            </a:r>
            <a:endParaRPr lang="ru-RU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7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395593"/>
            <a:ext cx="264051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987">
            <a:off x="5795895" y="1491509"/>
            <a:ext cx="2940050" cy="394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92" y="818570"/>
            <a:ext cx="3564816" cy="4995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5661248"/>
            <a:ext cx="6912768" cy="92333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Фотографии </a:t>
            </a:r>
            <a:r>
              <a:rPr lang="ru-RU" b="1" dirty="0">
                <a:solidFill>
                  <a:schemeClr val="bg1"/>
                </a:solidFill>
              </a:rPr>
              <a:t>из семейного архива советского и российского писателя Владимира Семёновича Маканина. 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Р-3008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Сдат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опись </a:t>
            </a:r>
            <a:r>
              <a:rPr lang="ru-RU" b="1" dirty="0">
                <a:solidFill>
                  <a:schemeClr val="bg1"/>
                </a:solidFill>
              </a:rPr>
              <a:t>№ 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5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" t="3026" r="3358" b="2082"/>
          <a:stretch/>
        </p:blipFill>
        <p:spPr bwMode="auto">
          <a:xfrm>
            <a:off x="4716016" y="908720"/>
            <a:ext cx="3951962" cy="5401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TextBox 6"/>
          <p:cNvSpPr txBox="1"/>
          <p:nvPr/>
        </p:nvSpPr>
        <p:spPr>
          <a:xfrm>
            <a:off x="422314" y="4869160"/>
            <a:ext cx="4862858" cy="92333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bg1"/>
                </a:solidFill>
              </a:rPr>
              <a:t>Фотографии </a:t>
            </a:r>
            <a:r>
              <a:rPr lang="ru-RU" b="1" dirty="0">
                <a:solidFill>
                  <a:schemeClr val="bg1"/>
                </a:solidFill>
              </a:rPr>
              <a:t>из семейного архива советского и российского писателя Владимира Семёновича Маканина. </a:t>
            </a:r>
            <a:r>
              <a:rPr lang="ru-RU" b="1" dirty="0" smtClean="0">
                <a:solidFill>
                  <a:schemeClr val="bg1"/>
                </a:solidFill>
              </a:rPr>
              <a:t>Р-3008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Сдат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опись </a:t>
            </a:r>
            <a:r>
              <a:rPr lang="ru-RU" b="1" dirty="0">
                <a:solidFill>
                  <a:schemeClr val="bg1"/>
                </a:solidFill>
              </a:rPr>
              <a:t>№ 2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862858" cy="3252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132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64" y="980728"/>
            <a:ext cx="3993652" cy="5646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684" y="1856868"/>
            <a:ext cx="3342244" cy="4770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60512" y="764704"/>
            <a:ext cx="4206340" cy="123880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Отрывок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из рассказа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В.С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. Маканина «Валечка»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 авторскими правками)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Р-3008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. Оп. 2. Д. 12 Л. 1а,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2а</a:t>
            </a:r>
          </a:p>
          <a:p>
            <a:pPr lvl="0" algn="ctr"/>
            <a:endParaRPr lang="ru-RU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0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90578"/>
            <a:ext cx="3816424" cy="56834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380" y="865451"/>
            <a:ext cx="3880335" cy="568347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3732316"/>
            <a:ext cx="4879070" cy="2862322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Письмо президента Оренбургского благотворительного фонда «Евразия»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И.В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Храмова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к французскому писателю Морису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Дрюону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(содержит информацию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выявленных в Государственном архиве сведениях о родственниках писателя). 16 июня 2003 г.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Р-3008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Оп. 1. Д. 23. ЛЛ. 4, 5</a:t>
            </a:r>
          </a:p>
          <a:p>
            <a:endParaRPr lang="ru-RU" sz="2000" dirty="0">
              <a:solidFill>
                <a:srgbClr val="372A46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17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solidFill>
            <a:srgbClr val="291A3E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9023"/>
            <a:ext cx="4056254" cy="5723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253" y="1669825"/>
            <a:ext cx="3487972" cy="4978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360512" y="764704"/>
            <a:ext cx="4387952" cy="123110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Отрывок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из рассказа В.С. Маканина «Коса – пока роса» (с авторскими правками)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Р-3008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. Оп. 2. Д. 12 Л. 1,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</a:t>
            </a:r>
          </a:p>
          <a:p>
            <a:pPr lvl="0" algn="ctr"/>
            <a:endParaRPr lang="ru-RU" sz="10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1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3010" y="1268760"/>
            <a:ext cx="6480720" cy="5338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818570"/>
            <a:ext cx="6408712" cy="5367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63010" y="3782362"/>
            <a:ext cx="4603796" cy="113877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200" b="1" dirty="0" smtClean="0">
              <a:solidFill>
                <a:schemeClr val="bg1"/>
              </a:solidFill>
            </a:endParaRPr>
          </a:p>
          <a:p>
            <a:pPr lvl="0" algn="ctr"/>
            <a:r>
              <a:rPr lang="ru-RU" sz="2000" b="1" dirty="0" smtClean="0"/>
              <a:t>Буклет </a:t>
            </a:r>
            <a:r>
              <a:rPr lang="ru-RU" sz="2000" b="1" dirty="0"/>
              <a:t>к мультфильму «Гадкий утёнок» режиссера-аниматора  Гарри </a:t>
            </a:r>
            <a:r>
              <a:rPr lang="ru-RU" sz="2000" b="1" dirty="0" smtClean="0"/>
              <a:t>Бардина</a:t>
            </a:r>
          </a:p>
          <a:p>
            <a:pPr lvl="0" algn="ctr"/>
            <a:endParaRPr lang="ru-RU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866152"/>
            <a:ext cx="6170780" cy="50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59" y="1757590"/>
            <a:ext cx="5734029" cy="483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0510" y="4409817"/>
            <a:ext cx="3814908" cy="1354217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100" b="1" dirty="0" smtClean="0"/>
          </a:p>
          <a:p>
            <a:pPr lvl="0" algn="ctr"/>
            <a:r>
              <a:rPr lang="ru-RU" sz="2000" b="1" dirty="0" smtClean="0"/>
              <a:t>Буклет </a:t>
            </a:r>
            <a:r>
              <a:rPr lang="ru-RU" sz="2000" b="1" dirty="0"/>
              <a:t>к мультфильму «Гадкий утёнок» режиссера-аниматора  Гарри </a:t>
            </a:r>
            <a:r>
              <a:rPr lang="ru-RU" sz="2000" b="1" dirty="0" smtClean="0"/>
              <a:t>Бардина</a:t>
            </a:r>
          </a:p>
          <a:p>
            <a:pPr lvl="0" algn="ctr"/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82715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1785" r="2469" b="2254"/>
          <a:stretch/>
        </p:blipFill>
        <p:spPr bwMode="auto">
          <a:xfrm>
            <a:off x="966982" y="188640"/>
            <a:ext cx="4613130" cy="6470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4992989" y="2105561"/>
            <a:ext cx="3672408" cy="329320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Юрий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Ряшенцев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- </a:t>
            </a: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российский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поэт, прозаик и сценарист, автор стихов к песням для театра и кино, мастер мюзикла,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переводчик</a:t>
            </a:r>
            <a:endParaRPr lang="ru-RU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78386"/>
            <a:ext cx="5112568" cy="5674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5018338" y="2523254"/>
            <a:ext cx="3744416" cy="218521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2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Юлиан Семенов - российский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писатель, сценарист, публицист, журналист,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поэт</a:t>
            </a:r>
          </a:p>
          <a:p>
            <a:pPr lvl="0" algn="ctr"/>
            <a:endParaRPr lang="ru-RU" sz="1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33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solidFill>
            <a:srgbClr val="291A3E"/>
          </a:solidFill>
        </p:spPr>
      </p:pic>
      <p:pic>
        <p:nvPicPr>
          <p:cNvPr id="7" name="Picture 3" descr="D:\ЮЛИАН СЕМЕНОВ\часть 1\IMG_20170325_00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05825"/>
            <a:ext cx="4014192" cy="5683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661" y="2132856"/>
            <a:ext cx="4387952" cy="150810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Копии архивных документов Государственного архива Оренбургской области  к книге Юлиана Семенова «Дипломатический агент»</a:t>
            </a:r>
          </a:p>
          <a:p>
            <a:pPr lvl="0" algn="ctr"/>
            <a:endParaRPr lang="ru-RU" sz="1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08" y="198290"/>
            <a:ext cx="3696851" cy="6471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TextBox 8"/>
          <p:cNvSpPr txBox="1"/>
          <p:nvPr/>
        </p:nvSpPr>
        <p:spPr>
          <a:xfrm>
            <a:off x="4342207" y="4753600"/>
            <a:ext cx="4387952" cy="178510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0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Книга Юлиана Семенова «Дипломатический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агент»,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созданная с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привлечением документов Государственного архива 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Оренбургской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области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 algn="ctr"/>
            <a:endParaRPr lang="ru-RU" sz="1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14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65" t="8429" r="8232" b="7095"/>
          <a:stretch/>
        </p:blipFill>
        <p:spPr bwMode="auto">
          <a:xfrm>
            <a:off x="3779912" y="3412779"/>
            <a:ext cx="4566168" cy="3222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85418" y="548680"/>
            <a:ext cx="4496180" cy="3266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62646">
            <a:off x="539944" y="2573371"/>
            <a:ext cx="4248472" cy="315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818570"/>
            <a:ext cx="4392488" cy="153888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1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О пребывании Маленкова Георгия Максимилиановича 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в г. Чкалове</a:t>
            </a:r>
          </a:p>
          <a:p>
            <a:pPr lvl="0" algn="ctr"/>
            <a:endParaRPr lang="ru-RU" sz="11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58" t="9841" r="4494" b="7738"/>
          <a:stretch/>
        </p:blipFill>
        <p:spPr bwMode="auto">
          <a:xfrm rot="20793259">
            <a:off x="561645" y="2944188"/>
            <a:ext cx="4867630" cy="3109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13" t="5484" r="11557" b="7180"/>
          <a:stretch/>
        </p:blipFill>
        <p:spPr bwMode="auto">
          <a:xfrm>
            <a:off x="4111739" y="3142677"/>
            <a:ext cx="4177633" cy="3344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510" t="9366" r="6833" b="6839"/>
          <a:stretch/>
        </p:blipFill>
        <p:spPr bwMode="auto">
          <a:xfrm>
            <a:off x="865858" y="461271"/>
            <a:ext cx="5074294" cy="3479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5364087" y="980728"/>
            <a:ext cx="3557277" cy="190821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1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 пребывании Маленкова Георгия Максимилиановича </a:t>
            </a:r>
          </a:p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 г. Чкалове</a:t>
            </a:r>
          </a:p>
          <a:p>
            <a:pPr lvl="0" algn="ctr"/>
            <a:endParaRPr lang="ru-RU" sz="1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92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58" t="10420" r="13867" b="9798"/>
          <a:stretch/>
        </p:blipFill>
        <p:spPr bwMode="auto">
          <a:xfrm rot="21438039">
            <a:off x="594349" y="1051793"/>
            <a:ext cx="4667393" cy="3886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525" t="9888" r="11994" b="11710"/>
          <a:stretch/>
        </p:blipFill>
        <p:spPr bwMode="auto">
          <a:xfrm>
            <a:off x="4681364" y="548680"/>
            <a:ext cx="4067100" cy="5850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Box 10"/>
          <p:cNvSpPr txBox="1"/>
          <p:nvPr/>
        </p:nvSpPr>
        <p:spPr>
          <a:xfrm>
            <a:off x="456988" y="4653136"/>
            <a:ext cx="4547059" cy="153888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endParaRPr lang="ru-RU" sz="11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 пребывании Маленкова Георгия Максимилиановича </a:t>
            </a:r>
          </a:p>
          <a:p>
            <a:pPr lvl="0"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в г. Чкалове</a:t>
            </a:r>
          </a:p>
          <a:p>
            <a:pPr lvl="0" algn="ctr"/>
            <a:endParaRPr lang="ru-RU" sz="11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solidFill>
            <a:srgbClr val="291A3E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3" y="732185"/>
            <a:ext cx="3563726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41" y="2208168"/>
            <a:ext cx="6138647" cy="446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60196" y="1124744"/>
            <a:ext cx="5760640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Рукописная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книжка-блокнот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оренбургско-алматинского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художника Сергея Ивановича Калмыкова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подаренная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Кларой Домбровской Государственному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архиву Оренбургской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области</a:t>
            </a:r>
            <a:endParaRPr lang="ru-RU" sz="105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37" y="548680"/>
            <a:ext cx="3156051" cy="477390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07" y="836712"/>
            <a:ext cx="3245885" cy="479246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518" y="1196752"/>
            <a:ext cx="3085710" cy="439178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5029013"/>
            <a:ext cx="8151979" cy="132343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Письмо от имени коллектива Оренбургского благотворительного фонда «Евразия» господину и госпоже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Дрюон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с благодарностью за визит в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г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Оренбург.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30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октября 2003 г. 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Р-3008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Оп. 1. Д. 23. ЛЛ. 12-14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8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0"/>
          </a:xfrm>
          <a:prstGeom prst="rect">
            <a:avLst/>
          </a:prstGeom>
          <a:solidFill>
            <a:srgbClr val="291A3E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682830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14601"/>
            <a:ext cx="5040560" cy="3718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31840" y="4869160"/>
            <a:ext cx="5400600" cy="163121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Рукописная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книжка-блокнот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оренбургско-алматинского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художника Сергея Ивановича Калмыкова, подаренная Кларой Домбровской Государственному архиву Оренбургской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области</a:t>
            </a:r>
          </a:p>
        </p:txBody>
      </p:sp>
    </p:spTree>
    <p:extLst>
      <p:ext uri="{BB962C8B-B14F-4D97-AF65-F5344CB8AC3E}">
        <p14:creationId xmlns:p14="http://schemas.microsoft.com/office/powerpoint/2010/main" val="20159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9672" y="2579420"/>
            <a:ext cx="5976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" pitchFamily="18" charset="0"/>
              </a:rPr>
              <a:t>БЛАГОДАРЮ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Century" pitchFamily="18" charset="0"/>
              </a:rPr>
              <a:t>ЗА ВНИМАНИЕ!</a:t>
            </a:r>
            <a:endParaRPr lang="ru-RU" sz="4800" b="1" dirty="0">
              <a:solidFill>
                <a:schemeClr val="bg1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66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99727"/>
            <a:ext cx="2701838" cy="3831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384417"/>
            <a:ext cx="2827059" cy="41456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268" y="2708920"/>
            <a:ext cx="2805204" cy="41003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020" y="2582837"/>
            <a:ext cx="2764019" cy="40865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9872" y="794608"/>
            <a:ext cx="5275953" cy="163121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Письмо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французского писателя Мориса Дрюона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президенту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Оренбургского благотворительного фонда «Евразия»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И.В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</a:rPr>
              <a:t>Храмову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. 1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апреля 2003 г.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Р-3008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. Оп. 1. Д.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26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80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729" y="261304"/>
            <a:ext cx="290915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0120" y="799520"/>
            <a:ext cx="2599455" cy="4135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2339752" y="5307085"/>
            <a:ext cx="5970605" cy="1200329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bg1"/>
                </a:solidFill>
              </a:rPr>
              <a:t>Письмо </a:t>
            </a:r>
            <a:r>
              <a:rPr lang="ru-RU" b="1" dirty="0">
                <a:solidFill>
                  <a:schemeClr val="bg1"/>
                </a:solidFill>
              </a:rPr>
              <a:t>французского писателя Мориса Дрюона  президенту Оренбургского благотворительного фонда «Евразия» </a:t>
            </a:r>
            <a:r>
              <a:rPr lang="ru-RU" b="1" dirty="0" smtClean="0">
                <a:solidFill>
                  <a:schemeClr val="bg1"/>
                </a:solidFill>
              </a:rPr>
              <a:t>И.В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err="1">
                <a:solidFill>
                  <a:schemeClr val="bg1"/>
                </a:solidFill>
              </a:rPr>
              <a:t>Храмова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1 </a:t>
            </a:r>
            <a:r>
              <a:rPr lang="ru-RU" b="1" dirty="0">
                <a:solidFill>
                  <a:schemeClr val="bg1"/>
                </a:solidFill>
              </a:rPr>
              <a:t>апреля 2003 г. 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Р</a:t>
            </a:r>
            <a:r>
              <a:rPr lang="ru-RU" b="1" dirty="0">
                <a:solidFill>
                  <a:schemeClr val="bg1"/>
                </a:solidFill>
              </a:rPr>
              <a:t>-</a:t>
            </a:r>
            <a:r>
              <a:rPr lang="ru-RU" b="1" dirty="0" smtClean="0">
                <a:solidFill>
                  <a:schemeClr val="bg1"/>
                </a:solidFill>
              </a:rPr>
              <a:t> 3008</a:t>
            </a:r>
            <a:r>
              <a:rPr lang="ru-RU" b="1" dirty="0">
                <a:solidFill>
                  <a:schemeClr val="bg1"/>
                </a:solidFill>
              </a:rPr>
              <a:t>. Оп. 1. Д. </a:t>
            </a:r>
            <a:r>
              <a:rPr lang="ru-RU" b="1" dirty="0" smtClean="0">
                <a:solidFill>
                  <a:schemeClr val="bg1"/>
                </a:solidFill>
              </a:rPr>
              <a:t>26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6136" y="1340768"/>
            <a:ext cx="3012394" cy="341632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Французский писатель, член Французской академии, министр культуры Франции Морис Самюэль Роже Шарль </a:t>
            </a:r>
            <a:r>
              <a:rPr lang="ru-RU" b="1" dirty="0" err="1">
                <a:solidFill>
                  <a:schemeClr val="bg1"/>
                </a:solidFill>
              </a:rPr>
              <a:t>Дрюон</a:t>
            </a:r>
            <a:r>
              <a:rPr lang="ru-RU" b="1" dirty="0">
                <a:solidFill>
                  <a:schemeClr val="bg1"/>
                </a:solidFill>
              </a:rPr>
              <a:t> (фр. </a:t>
            </a:r>
            <a:r>
              <a:rPr lang="en-US" b="1" dirty="0">
                <a:solidFill>
                  <a:schemeClr val="bg1"/>
                </a:solidFill>
              </a:rPr>
              <a:t>Maurice Samuel Roger Charles </a:t>
            </a:r>
            <a:r>
              <a:rPr lang="en-US" b="1" dirty="0" err="1">
                <a:solidFill>
                  <a:schemeClr val="bg1"/>
                </a:solidFill>
              </a:rPr>
              <a:t>Druon</a:t>
            </a:r>
            <a:r>
              <a:rPr lang="ru-RU" b="1" dirty="0">
                <a:solidFill>
                  <a:schemeClr val="bg1"/>
                </a:solidFill>
              </a:rPr>
              <a:t>) у дома на перекрестке улиц Комсомольской и Кирова в г. </a:t>
            </a:r>
            <a:r>
              <a:rPr lang="ru-RU" b="1" dirty="0" smtClean="0">
                <a:solidFill>
                  <a:schemeClr val="bg1"/>
                </a:solidFill>
              </a:rPr>
              <a:t>Оренбурге. Сентябрь 2003.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Ф. 1. Оп. 6. Д. 1937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90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572000" y="3677436"/>
            <a:ext cx="4272665" cy="286232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Губернатор Оренбургской области </a:t>
            </a:r>
            <a:r>
              <a:rPr lang="ru-RU" sz="1500" b="1" dirty="0" err="1" smtClean="0">
                <a:solidFill>
                  <a:schemeClr val="bg1"/>
                </a:solidFill>
              </a:rPr>
              <a:t>А.А.Чернышев</a:t>
            </a:r>
            <a:r>
              <a:rPr lang="ru-RU" sz="1500" b="1" dirty="0" smtClean="0">
                <a:solidFill>
                  <a:schemeClr val="bg1"/>
                </a:solidFill>
              </a:rPr>
              <a:t>  </a:t>
            </a:r>
            <a:r>
              <a:rPr lang="ru-RU" sz="1500" b="1" dirty="0">
                <a:solidFill>
                  <a:schemeClr val="bg1"/>
                </a:solidFill>
              </a:rPr>
              <a:t>передает  </a:t>
            </a:r>
            <a:r>
              <a:rPr lang="ru-RU" sz="1500" b="1" dirty="0" smtClean="0">
                <a:solidFill>
                  <a:schemeClr val="bg1"/>
                </a:solidFill>
              </a:rPr>
              <a:t>Морису </a:t>
            </a:r>
            <a:r>
              <a:rPr lang="ru-RU" sz="1500" b="1" dirty="0" err="1">
                <a:solidFill>
                  <a:schemeClr val="bg1"/>
                </a:solidFill>
              </a:rPr>
              <a:t>Дрюону</a:t>
            </a:r>
            <a:r>
              <a:rPr lang="ru-RU" sz="1500" b="1" dirty="0">
                <a:solidFill>
                  <a:schemeClr val="bg1"/>
                </a:solidFill>
              </a:rPr>
              <a:t> архивные документы, свидетельствующие </a:t>
            </a: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</a:rPr>
              <a:t>о </a:t>
            </a:r>
            <a:r>
              <a:rPr lang="ru-RU" sz="1500" b="1" dirty="0" smtClean="0">
                <a:solidFill>
                  <a:schemeClr val="bg1"/>
                </a:solidFill>
              </a:rPr>
              <a:t>пребывании </a:t>
            </a:r>
            <a:r>
              <a:rPr lang="ru-RU" sz="1500" b="1" dirty="0">
                <a:solidFill>
                  <a:schemeClr val="bg1"/>
                </a:solidFill>
              </a:rPr>
              <a:t>родственников </a:t>
            </a:r>
            <a:r>
              <a:rPr lang="ru-RU" sz="1500" b="1" dirty="0" smtClean="0">
                <a:solidFill>
                  <a:schemeClr val="bg1"/>
                </a:solidFill>
              </a:rPr>
              <a:t>писателя </a:t>
            </a:r>
            <a:r>
              <a:rPr lang="ru-RU" sz="1500" b="1" dirty="0">
                <a:solidFill>
                  <a:schemeClr val="bg1"/>
                </a:solidFill>
              </a:rPr>
              <a:t>в   Оренбурге</a:t>
            </a:r>
            <a:r>
              <a:rPr lang="ru-RU" sz="1500" b="1" dirty="0" smtClean="0">
                <a:solidFill>
                  <a:schemeClr val="bg1"/>
                </a:solidFill>
              </a:rPr>
              <a:t>. Среди </a:t>
            </a:r>
            <a:r>
              <a:rPr lang="ru-RU" sz="1500" b="1" dirty="0">
                <a:solidFill>
                  <a:schemeClr val="bg1"/>
                </a:solidFill>
              </a:rPr>
              <a:t>присутствующих начальник управления международных внешнеэкономических связей администрации      Оренбургской </a:t>
            </a:r>
            <a:r>
              <a:rPr lang="ru-RU" sz="1500" b="1" dirty="0" smtClean="0">
                <a:solidFill>
                  <a:schemeClr val="bg1"/>
                </a:solidFill>
              </a:rPr>
              <a:t>области </a:t>
            </a:r>
            <a:r>
              <a:rPr lang="ru-RU" sz="1500" b="1" dirty="0" err="1">
                <a:solidFill>
                  <a:schemeClr val="bg1"/>
                </a:solidFill>
              </a:rPr>
              <a:t>Г.С.Горшенин</a:t>
            </a:r>
            <a:r>
              <a:rPr lang="ru-RU" sz="1500" b="1" dirty="0">
                <a:solidFill>
                  <a:schemeClr val="bg1"/>
                </a:solidFill>
              </a:rPr>
              <a:t> (в центре) справа от него   специальный   корреспондент </a:t>
            </a:r>
            <a:r>
              <a:rPr lang="ru-RU" sz="1500" b="1" dirty="0" smtClean="0">
                <a:solidFill>
                  <a:schemeClr val="bg1"/>
                </a:solidFill>
              </a:rPr>
              <a:t>газеты «</a:t>
            </a:r>
            <a:r>
              <a:rPr lang="ru-RU" sz="1500" b="1" dirty="0">
                <a:solidFill>
                  <a:schemeClr val="bg1"/>
                </a:solidFill>
              </a:rPr>
              <a:t>Комсомольская </a:t>
            </a: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</a:rPr>
              <a:t>правда» </a:t>
            </a:r>
            <a:r>
              <a:rPr lang="ru-RU" sz="1500" b="1" dirty="0" err="1" smtClean="0">
                <a:solidFill>
                  <a:schemeClr val="bg1"/>
                </a:solidFill>
              </a:rPr>
              <a:t>г.Москвы</a:t>
            </a: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>
                <a:solidFill>
                  <a:schemeClr val="bg1"/>
                </a:solidFill>
              </a:rPr>
              <a:t>Александр </a:t>
            </a:r>
            <a:r>
              <a:rPr lang="ru-RU" sz="1500" b="1" dirty="0" smtClean="0">
                <a:solidFill>
                  <a:schemeClr val="bg1"/>
                </a:solidFill>
              </a:rPr>
              <a:t>Гамов, г. Оренбург. 30 сентября 2003г.</a:t>
            </a:r>
          </a:p>
          <a:p>
            <a:pPr lvl="0"/>
            <a:r>
              <a:rPr lang="ru-RU" sz="1500" b="1" dirty="0" smtClean="0">
                <a:solidFill>
                  <a:schemeClr val="bg1"/>
                </a:solidFill>
              </a:rPr>
              <a:t>Ф. 1. Оп. 6. Д. 642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87" y="818571"/>
            <a:ext cx="4102347" cy="271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9" y="3677436"/>
            <a:ext cx="4139305" cy="263149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Французский  </a:t>
            </a:r>
            <a:r>
              <a:rPr lang="ru-RU" sz="1500" b="1" dirty="0" smtClean="0">
                <a:solidFill>
                  <a:schemeClr val="bg1"/>
                </a:solidFill>
              </a:rPr>
              <a:t>писатель  </a:t>
            </a:r>
            <a:r>
              <a:rPr lang="ru-RU" sz="1500" b="1" dirty="0">
                <a:solidFill>
                  <a:schemeClr val="bg1"/>
                </a:solidFill>
              </a:rPr>
              <a:t>Морис </a:t>
            </a:r>
            <a:r>
              <a:rPr lang="ru-RU" sz="1500" b="1" dirty="0" err="1">
                <a:solidFill>
                  <a:schemeClr val="bg1"/>
                </a:solidFill>
              </a:rPr>
              <a:t>Дрюон</a:t>
            </a:r>
            <a:r>
              <a:rPr lang="ru-RU" sz="1500" b="1" dirty="0">
                <a:solidFill>
                  <a:schemeClr val="bg1"/>
                </a:solidFill>
              </a:rPr>
              <a:t> (справа) в момент встречи с губернатором Оренбургской области </a:t>
            </a:r>
            <a:r>
              <a:rPr lang="ru-RU" sz="1500" b="1" dirty="0" err="1">
                <a:solidFill>
                  <a:schemeClr val="bg1"/>
                </a:solidFill>
              </a:rPr>
              <a:t>А.А.Чернышевым</a:t>
            </a:r>
            <a:r>
              <a:rPr lang="ru-RU" sz="1500" b="1" dirty="0">
                <a:solidFill>
                  <a:schemeClr val="bg1"/>
                </a:solidFill>
              </a:rPr>
              <a:t> (слева) в Доме Советов. </a:t>
            </a:r>
            <a:r>
              <a:rPr lang="ru-RU" sz="1500" b="1" dirty="0" smtClean="0">
                <a:solidFill>
                  <a:schemeClr val="bg1"/>
                </a:solidFill>
              </a:rPr>
              <a:t>Присутствовали</a:t>
            </a:r>
            <a:r>
              <a:rPr lang="ru-RU" sz="1500" b="1" dirty="0">
                <a:solidFill>
                  <a:schemeClr val="bg1"/>
                </a:solidFill>
              </a:rPr>
              <a:t>: </a:t>
            </a:r>
            <a:r>
              <a:rPr lang="ru-RU" sz="1500" b="1" dirty="0" smtClean="0">
                <a:solidFill>
                  <a:schemeClr val="bg1"/>
                </a:solidFill>
              </a:rPr>
              <a:t> специальный  </a:t>
            </a:r>
            <a:r>
              <a:rPr lang="ru-RU" sz="1500" b="1" dirty="0">
                <a:solidFill>
                  <a:schemeClr val="bg1"/>
                </a:solidFill>
              </a:rPr>
              <a:t>корреспондент  </a:t>
            </a:r>
            <a:r>
              <a:rPr lang="ru-RU" sz="1500" b="1" dirty="0" smtClean="0">
                <a:solidFill>
                  <a:schemeClr val="bg1"/>
                </a:solidFill>
              </a:rPr>
              <a:t>газеты </a:t>
            </a:r>
            <a:r>
              <a:rPr lang="ru-RU" sz="1500" b="1" dirty="0">
                <a:solidFill>
                  <a:schemeClr val="bg1"/>
                </a:solidFill>
              </a:rPr>
              <a:t>«Комсомольская правда» </a:t>
            </a:r>
            <a:r>
              <a:rPr lang="ru-RU" sz="1500" b="1" dirty="0" err="1">
                <a:solidFill>
                  <a:schemeClr val="bg1"/>
                </a:solidFill>
              </a:rPr>
              <a:t>г.Москвы</a:t>
            </a:r>
            <a:r>
              <a:rPr lang="ru-RU" sz="1500" b="1" dirty="0">
                <a:solidFill>
                  <a:schemeClr val="bg1"/>
                </a:solidFill>
              </a:rPr>
              <a:t> Александр Гамов, мэр </a:t>
            </a:r>
            <a:r>
              <a:rPr lang="ru-RU" sz="1500" b="1" dirty="0" err="1" smtClean="0">
                <a:solidFill>
                  <a:schemeClr val="bg1"/>
                </a:solidFill>
              </a:rPr>
              <a:t>г.Оренбурга</a:t>
            </a:r>
            <a:r>
              <a:rPr lang="ru-RU" sz="1500" b="1" dirty="0" smtClean="0">
                <a:solidFill>
                  <a:schemeClr val="bg1"/>
                </a:solidFill>
              </a:rPr>
              <a:t>  </a:t>
            </a:r>
            <a:r>
              <a:rPr lang="ru-RU" sz="1500" b="1" dirty="0" err="1" smtClean="0">
                <a:solidFill>
                  <a:schemeClr val="bg1"/>
                </a:solidFill>
              </a:rPr>
              <a:t>Ю.М.Мищеряков</a:t>
            </a:r>
            <a:r>
              <a:rPr lang="ru-RU" sz="1500" b="1" dirty="0">
                <a:solidFill>
                  <a:schemeClr val="bg1"/>
                </a:solidFill>
              </a:rPr>
              <a:t>, переводчица, </a:t>
            </a:r>
            <a:r>
              <a:rPr lang="ru-RU" sz="1500" b="1" dirty="0" smtClean="0">
                <a:solidFill>
                  <a:schemeClr val="bg1"/>
                </a:solidFill>
              </a:rPr>
              <a:t>посол  России  </a:t>
            </a:r>
            <a:r>
              <a:rPr lang="ru-RU" sz="1500" b="1" dirty="0">
                <a:solidFill>
                  <a:schemeClr val="bg1"/>
                </a:solidFill>
              </a:rPr>
              <a:t>на </a:t>
            </a:r>
            <a:r>
              <a:rPr lang="ru-RU" sz="1500" b="1" dirty="0" smtClean="0">
                <a:solidFill>
                  <a:schemeClr val="bg1"/>
                </a:solidFill>
              </a:rPr>
              <a:t>Украине </a:t>
            </a:r>
            <a:r>
              <a:rPr lang="ru-RU" sz="1500" b="1" dirty="0" err="1">
                <a:solidFill>
                  <a:schemeClr val="bg1"/>
                </a:solidFill>
              </a:rPr>
              <a:t>В.С.Черномырдин</a:t>
            </a:r>
            <a:r>
              <a:rPr lang="ru-RU" sz="1500" b="1" dirty="0">
                <a:solidFill>
                  <a:schemeClr val="bg1"/>
                </a:solidFill>
              </a:rPr>
              <a:t> (слева направо</a:t>
            </a:r>
            <a:r>
              <a:rPr lang="ru-RU" sz="1500" b="1" dirty="0" smtClean="0">
                <a:solidFill>
                  <a:schemeClr val="bg1"/>
                </a:solidFill>
              </a:rPr>
              <a:t>), г. Оренбург. 30 сентября 2003г. </a:t>
            </a:r>
          </a:p>
          <a:p>
            <a:pPr lvl="0"/>
            <a:r>
              <a:rPr lang="ru-RU" sz="1500" b="1" dirty="0" smtClean="0">
                <a:solidFill>
                  <a:schemeClr val="bg1"/>
                </a:solidFill>
              </a:rPr>
              <a:t>Ф. 1. Оп. 6. Д. 641</a:t>
            </a:r>
            <a:endParaRPr lang="ru-RU" sz="1500" b="1" dirty="0">
              <a:solidFill>
                <a:schemeClr val="bg1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18571"/>
            <a:ext cx="4272665" cy="271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76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4" name="TextBox 13"/>
          <p:cNvSpPr txBox="1"/>
          <p:nvPr/>
        </p:nvSpPr>
        <p:spPr>
          <a:xfrm>
            <a:off x="4708211" y="3821846"/>
            <a:ext cx="4136454" cy="263149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500" b="1" dirty="0">
                <a:solidFill>
                  <a:schemeClr val="bg1"/>
                </a:solidFill>
              </a:rPr>
              <a:t>Морис </a:t>
            </a:r>
            <a:r>
              <a:rPr lang="ru-RU" sz="1500" b="1" dirty="0" err="1">
                <a:solidFill>
                  <a:schemeClr val="bg1"/>
                </a:solidFill>
              </a:rPr>
              <a:t>Дрюон</a:t>
            </a:r>
            <a:r>
              <a:rPr lang="ru-RU" sz="1500" b="1" dirty="0">
                <a:solidFill>
                  <a:schemeClr val="bg1"/>
                </a:solidFill>
              </a:rPr>
              <a:t> и делегация во время встречи с коллективом Оренбургского </a:t>
            </a:r>
            <a:r>
              <a:rPr lang="ru-RU" sz="1500" b="1" dirty="0" smtClean="0">
                <a:solidFill>
                  <a:schemeClr val="bg1"/>
                </a:solidFill>
              </a:rPr>
              <a:t>областного   </a:t>
            </a:r>
            <a:r>
              <a:rPr lang="ru-RU" sz="1500" b="1" dirty="0">
                <a:solidFill>
                  <a:schemeClr val="bg1"/>
                </a:solidFill>
              </a:rPr>
              <a:t>краеведческого музея. Слева направо: зам. </a:t>
            </a:r>
            <a:r>
              <a:rPr lang="ru-RU" sz="1500" b="1" dirty="0" smtClean="0">
                <a:solidFill>
                  <a:schemeClr val="bg1"/>
                </a:solidFill>
              </a:rPr>
              <a:t>директора </a:t>
            </a:r>
            <a:r>
              <a:rPr lang="ru-RU" sz="1500" b="1" dirty="0">
                <a:solidFill>
                  <a:schemeClr val="bg1"/>
                </a:solidFill>
              </a:rPr>
              <a:t>музея Л.Б</a:t>
            </a:r>
            <a:r>
              <a:rPr lang="ru-RU" sz="1500" b="1" dirty="0" smtClean="0">
                <a:solidFill>
                  <a:schemeClr val="bg1"/>
                </a:solidFill>
              </a:rPr>
              <a:t>.  </a:t>
            </a:r>
            <a:r>
              <a:rPr lang="ru-RU" sz="1500" b="1" dirty="0" err="1" smtClean="0">
                <a:solidFill>
                  <a:schemeClr val="bg1"/>
                </a:solidFill>
              </a:rPr>
              <a:t>Ишкильдина</a:t>
            </a:r>
            <a:r>
              <a:rPr lang="ru-RU" sz="1500" b="1" dirty="0" smtClean="0">
                <a:solidFill>
                  <a:schemeClr val="bg1"/>
                </a:solidFill>
              </a:rPr>
              <a:t>, </a:t>
            </a:r>
            <a:r>
              <a:rPr lang="ru-RU" sz="1500" b="1" dirty="0">
                <a:solidFill>
                  <a:schemeClr val="bg1"/>
                </a:solidFill>
              </a:rPr>
              <a:t>посол России на Украине </a:t>
            </a:r>
            <a:r>
              <a:rPr lang="ru-RU" sz="1500" b="1" dirty="0" smtClean="0">
                <a:solidFill>
                  <a:schemeClr val="bg1"/>
                </a:solidFill>
              </a:rPr>
              <a:t> </a:t>
            </a:r>
            <a:r>
              <a:rPr lang="ru-RU" sz="1500" b="1" dirty="0" err="1">
                <a:solidFill>
                  <a:schemeClr val="bg1"/>
                </a:solidFill>
              </a:rPr>
              <a:t>В.С.Черномырдин</a:t>
            </a:r>
            <a:r>
              <a:rPr lang="ru-RU" sz="1500" b="1" dirty="0">
                <a:solidFill>
                  <a:schemeClr val="bg1"/>
                </a:solidFill>
              </a:rPr>
              <a:t>,     начальник  </a:t>
            </a:r>
            <a:r>
              <a:rPr lang="ru-RU" sz="1500" b="1" dirty="0" smtClean="0">
                <a:solidFill>
                  <a:schemeClr val="bg1"/>
                </a:solidFill>
              </a:rPr>
              <a:t>управления </a:t>
            </a:r>
            <a:r>
              <a:rPr lang="ru-RU" sz="1500" b="1" dirty="0">
                <a:solidFill>
                  <a:schemeClr val="bg1"/>
                </a:solidFill>
              </a:rPr>
              <a:t>международных и  внешнеэкономических связей   администрации </a:t>
            </a:r>
            <a:r>
              <a:rPr lang="ru-RU" sz="1500" b="1" dirty="0" smtClean="0">
                <a:solidFill>
                  <a:schemeClr val="bg1"/>
                </a:solidFill>
              </a:rPr>
              <a:t>Оренбургской </a:t>
            </a:r>
            <a:r>
              <a:rPr lang="ru-RU" sz="1500" b="1" dirty="0">
                <a:solidFill>
                  <a:schemeClr val="bg1"/>
                </a:solidFill>
              </a:rPr>
              <a:t>области   </a:t>
            </a:r>
            <a:r>
              <a:rPr lang="ru-RU" sz="1500" b="1" dirty="0" err="1">
                <a:solidFill>
                  <a:schemeClr val="bg1"/>
                </a:solidFill>
              </a:rPr>
              <a:t>С.Г.Горшенин</a:t>
            </a:r>
            <a:r>
              <a:rPr lang="ru-RU" sz="1500" b="1" dirty="0" smtClean="0">
                <a:solidFill>
                  <a:schemeClr val="bg1"/>
                </a:solidFill>
              </a:rPr>
              <a:t>, </a:t>
            </a:r>
            <a:r>
              <a:rPr lang="ru-RU" sz="1500" b="1" dirty="0">
                <a:solidFill>
                  <a:schemeClr val="bg1"/>
                </a:solidFill>
              </a:rPr>
              <a:t>французский писатель Морис </a:t>
            </a:r>
            <a:r>
              <a:rPr lang="ru-RU" sz="1500" b="1" dirty="0" err="1" smtClean="0">
                <a:solidFill>
                  <a:schemeClr val="bg1"/>
                </a:solidFill>
              </a:rPr>
              <a:t>Дрюон</a:t>
            </a:r>
            <a:r>
              <a:rPr lang="ru-RU" sz="1500" b="1" dirty="0" smtClean="0">
                <a:solidFill>
                  <a:schemeClr val="bg1"/>
                </a:solidFill>
              </a:rPr>
              <a:t>, г. Оренбург. 30 сентября 2003г.</a:t>
            </a:r>
          </a:p>
          <a:p>
            <a:pPr lvl="0"/>
            <a:r>
              <a:rPr lang="ru-RU" sz="1500" b="1" dirty="0" smtClean="0">
                <a:solidFill>
                  <a:schemeClr val="bg1"/>
                </a:solidFill>
              </a:rPr>
              <a:t>Ф. 1. Оп. 6. Д. 644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32" y="3837093"/>
            <a:ext cx="4139305" cy="2031325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Французский  </a:t>
            </a:r>
            <a:r>
              <a:rPr lang="ru-RU" b="1" dirty="0" smtClean="0">
                <a:solidFill>
                  <a:schemeClr val="bg1"/>
                </a:solidFill>
              </a:rPr>
              <a:t>писатель  Морис </a:t>
            </a:r>
            <a:r>
              <a:rPr lang="ru-RU" b="1" dirty="0" err="1">
                <a:solidFill>
                  <a:schemeClr val="bg1"/>
                </a:solidFill>
              </a:rPr>
              <a:t>Дрюон</a:t>
            </a:r>
            <a:r>
              <a:rPr lang="ru-RU" b="1" dirty="0">
                <a:solidFill>
                  <a:schemeClr val="bg1"/>
                </a:solidFill>
              </a:rPr>
              <a:t> во время встречи с коллективом </a:t>
            </a:r>
            <a:r>
              <a:rPr lang="ru-RU" b="1" dirty="0" smtClean="0">
                <a:solidFill>
                  <a:schemeClr val="bg1"/>
                </a:solidFill>
              </a:rPr>
              <a:t>ГУК </a:t>
            </a:r>
            <a:r>
              <a:rPr lang="ru-RU" b="1" dirty="0">
                <a:solidFill>
                  <a:schemeClr val="bg1"/>
                </a:solidFill>
              </a:rPr>
              <a:t>«Оренбургская областная </a:t>
            </a:r>
            <a:r>
              <a:rPr lang="ru-RU" b="1" dirty="0" smtClean="0">
                <a:solidFill>
                  <a:schemeClr val="bg1"/>
                </a:solidFill>
              </a:rPr>
              <a:t>универсальная </a:t>
            </a:r>
            <a:r>
              <a:rPr lang="ru-RU" b="1" dirty="0">
                <a:solidFill>
                  <a:schemeClr val="bg1"/>
                </a:solidFill>
              </a:rPr>
              <a:t>научная библиотека им</a:t>
            </a:r>
            <a:r>
              <a:rPr lang="ru-RU" b="1" dirty="0" smtClean="0">
                <a:solidFill>
                  <a:schemeClr val="bg1"/>
                </a:solidFill>
              </a:rPr>
              <a:t>. Н.К. Крупской</a:t>
            </a:r>
            <a:r>
              <a:rPr lang="ru-RU" b="1" dirty="0">
                <a:solidFill>
                  <a:schemeClr val="bg1"/>
                </a:solidFill>
              </a:rPr>
              <a:t>»), </a:t>
            </a:r>
            <a:endParaRPr lang="ru-RU" b="1" dirty="0" smtClean="0">
              <a:solidFill>
                <a:schemeClr val="bg1"/>
              </a:solidFill>
            </a:endParaRP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г. Оренбург. 30 сентября 2003г. </a:t>
            </a:r>
          </a:p>
          <a:p>
            <a:pPr lvl="0"/>
            <a:r>
              <a:rPr lang="ru-RU" b="1" dirty="0" smtClean="0">
                <a:solidFill>
                  <a:schemeClr val="bg1"/>
                </a:solidFill>
              </a:rPr>
              <a:t>Ф. 1. Оп. 6. Д. 643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03" y="909803"/>
            <a:ext cx="4150831" cy="276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11" y="909803"/>
            <a:ext cx="4112261" cy="273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1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708211" y="3821846"/>
            <a:ext cx="4136454" cy="1569660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Встреча хлебом и солью французского писателя Мориса Дрюона и </a:t>
            </a:r>
            <a:r>
              <a:rPr lang="ru-RU" sz="1600" b="1" dirty="0" smtClean="0">
                <a:solidFill>
                  <a:schemeClr val="bg1"/>
                </a:solidFill>
              </a:rPr>
              <a:t>посла </a:t>
            </a:r>
            <a:r>
              <a:rPr lang="ru-RU" sz="1600" b="1" dirty="0">
                <a:solidFill>
                  <a:schemeClr val="bg1"/>
                </a:solidFill>
              </a:rPr>
              <a:t>России </a:t>
            </a:r>
            <a:r>
              <a:rPr lang="ru-RU" sz="1600" b="1" dirty="0" smtClean="0">
                <a:solidFill>
                  <a:schemeClr val="bg1"/>
                </a:solidFill>
              </a:rPr>
              <a:t>на      </a:t>
            </a:r>
            <a:r>
              <a:rPr lang="ru-RU" sz="1600" b="1" dirty="0">
                <a:solidFill>
                  <a:schemeClr val="bg1"/>
                </a:solidFill>
              </a:rPr>
              <a:t>Украине </a:t>
            </a:r>
            <a:r>
              <a:rPr lang="ru-RU" sz="1600" b="1" dirty="0" err="1">
                <a:solidFill>
                  <a:schemeClr val="bg1"/>
                </a:solidFill>
              </a:rPr>
              <a:t>В.С.Черномырдина</a:t>
            </a:r>
            <a:r>
              <a:rPr lang="ru-RU" sz="1600" b="1" dirty="0">
                <a:solidFill>
                  <a:schemeClr val="bg1"/>
                </a:solidFill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</a:rPr>
              <a:t>жителями </a:t>
            </a:r>
            <a:r>
              <a:rPr lang="ru-RU" sz="1600" b="1" dirty="0" err="1">
                <a:solidFill>
                  <a:schemeClr val="bg1"/>
                </a:solidFill>
              </a:rPr>
              <a:t>с.Черный</a:t>
            </a:r>
            <a:r>
              <a:rPr lang="ru-RU" sz="1600" b="1" dirty="0">
                <a:solidFill>
                  <a:schemeClr val="bg1"/>
                </a:solidFill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</a:rPr>
              <a:t>Отрог  Саракташского </a:t>
            </a:r>
            <a:r>
              <a:rPr lang="ru-RU" sz="1600" b="1" dirty="0">
                <a:solidFill>
                  <a:schemeClr val="bg1"/>
                </a:solidFill>
              </a:rPr>
              <a:t>района Оренбургской области. </a:t>
            </a:r>
            <a:r>
              <a:rPr lang="ru-RU" sz="1600" b="1" dirty="0" smtClean="0">
                <a:solidFill>
                  <a:schemeClr val="bg1"/>
                </a:solidFill>
              </a:rPr>
              <a:t>2 октября 2003г.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Ф. 1. Оп. 6. Д. 649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32" y="3837093"/>
            <a:ext cx="4139305" cy="2616101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Французский </a:t>
            </a:r>
            <a:r>
              <a:rPr lang="ru-RU" sz="1600" b="1" dirty="0" smtClean="0">
                <a:solidFill>
                  <a:schemeClr val="bg1"/>
                </a:solidFill>
              </a:rPr>
              <a:t>писатель Морис </a:t>
            </a:r>
            <a:r>
              <a:rPr lang="ru-RU" sz="1600" b="1" dirty="0" err="1">
                <a:solidFill>
                  <a:schemeClr val="bg1"/>
                </a:solidFill>
              </a:rPr>
              <a:t>Дрюон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 с   переводчицей  (справа</a:t>
            </a:r>
            <a:r>
              <a:rPr lang="ru-RU" sz="1600" b="1" dirty="0">
                <a:solidFill>
                  <a:schemeClr val="bg1"/>
                </a:solidFill>
              </a:rPr>
              <a:t>), начальник    управления </a:t>
            </a:r>
            <a:r>
              <a:rPr lang="ru-RU" sz="1600" b="1" dirty="0" smtClean="0">
                <a:solidFill>
                  <a:schemeClr val="bg1"/>
                </a:solidFill>
              </a:rPr>
              <a:t>международных  и    </a:t>
            </a:r>
            <a:r>
              <a:rPr lang="ru-RU" sz="1600" b="1" dirty="0">
                <a:solidFill>
                  <a:schemeClr val="bg1"/>
                </a:solidFill>
              </a:rPr>
              <a:t>внешнеэкономических связей   администрации </a:t>
            </a:r>
            <a:r>
              <a:rPr lang="ru-RU" sz="1600" b="1" dirty="0" smtClean="0">
                <a:solidFill>
                  <a:schemeClr val="bg1"/>
                </a:solidFill>
              </a:rPr>
              <a:t>Оренбургской </a:t>
            </a:r>
            <a:r>
              <a:rPr lang="ru-RU" sz="1600" b="1" dirty="0">
                <a:solidFill>
                  <a:schemeClr val="bg1"/>
                </a:solidFill>
              </a:rPr>
              <a:t>области </a:t>
            </a:r>
            <a:r>
              <a:rPr lang="ru-RU" sz="1600" b="1" dirty="0" err="1" smtClean="0">
                <a:solidFill>
                  <a:schemeClr val="bg1"/>
                </a:solidFill>
              </a:rPr>
              <a:t>С.Г.Горшенин</a:t>
            </a:r>
            <a:r>
              <a:rPr lang="ru-RU" sz="1600" b="1" dirty="0" smtClean="0">
                <a:solidFill>
                  <a:schemeClr val="bg1"/>
                </a:solidFill>
              </a:rPr>
              <a:t>  (</a:t>
            </a:r>
            <a:r>
              <a:rPr lang="ru-RU" sz="1600" b="1" dirty="0">
                <a:solidFill>
                  <a:schemeClr val="bg1"/>
                </a:solidFill>
              </a:rPr>
              <a:t>слева) на Пресс-конференции в </a:t>
            </a:r>
            <a:r>
              <a:rPr lang="ru-RU" sz="1600" b="1" dirty="0" smtClean="0">
                <a:solidFill>
                  <a:schemeClr val="bg1"/>
                </a:solidFill>
              </a:rPr>
              <a:t>Оренбургском </a:t>
            </a:r>
            <a:r>
              <a:rPr lang="ru-RU" sz="1600" b="1" dirty="0">
                <a:solidFill>
                  <a:schemeClr val="bg1"/>
                </a:solidFill>
              </a:rPr>
              <a:t>областном   музее </a:t>
            </a:r>
            <a:r>
              <a:rPr lang="ru-RU" sz="1600" b="1" dirty="0" smtClean="0">
                <a:solidFill>
                  <a:schemeClr val="bg1"/>
                </a:solidFill>
              </a:rPr>
              <a:t>изобразительных </a:t>
            </a:r>
            <a:r>
              <a:rPr lang="ru-RU" sz="1600" b="1" dirty="0">
                <a:solidFill>
                  <a:schemeClr val="bg1"/>
                </a:solidFill>
              </a:rPr>
              <a:t>искусств,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г. Оренбург. 30 сентября 2003г. 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Ф. 1. Оп. 6. Д. 645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2" y="818570"/>
            <a:ext cx="4139305" cy="274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" r="6904"/>
          <a:stretch/>
        </p:blipFill>
        <p:spPr bwMode="auto">
          <a:xfrm>
            <a:off x="4689489" y="818570"/>
            <a:ext cx="4066308" cy="2744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Administrator\Desktop\VintagePaper\ф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563887" y="4329531"/>
            <a:ext cx="5006095" cy="1815882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Празднование 263-летия </a:t>
            </a:r>
            <a:r>
              <a:rPr lang="ru-RU" sz="1600" b="1" dirty="0" smtClean="0">
                <a:solidFill>
                  <a:schemeClr val="bg1"/>
                </a:solidFill>
              </a:rPr>
              <a:t>г. Оренбурга </a:t>
            </a:r>
            <a:r>
              <a:rPr lang="ru-RU" sz="1600" b="1" dirty="0">
                <a:solidFill>
                  <a:schemeClr val="bg1"/>
                </a:solidFill>
              </a:rPr>
              <a:t>на площади им. </a:t>
            </a:r>
            <a:r>
              <a:rPr lang="ru-RU" sz="1600" b="1" dirty="0" smtClean="0">
                <a:solidFill>
                  <a:schemeClr val="bg1"/>
                </a:solidFill>
              </a:rPr>
              <a:t>В.И. Ленина. На </a:t>
            </a:r>
            <a:r>
              <a:rPr lang="ru-RU" sz="1600" b="1" dirty="0">
                <a:solidFill>
                  <a:schemeClr val="bg1"/>
                </a:solidFill>
              </a:rPr>
              <a:t>сцене: Глава администрации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г. Оренбурга </a:t>
            </a:r>
            <a:r>
              <a:rPr lang="ru-RU" sz="1600" b="1" dirty="0">
                <a:solidFill>
                  <a:schemeClr val="bg1"/>
                </a:solidFill>
              </a:rPr>
              <a:t>Юрий </a:t>
            </a:r>
            <a:r>
              <a:rPr lang="ru-RU" sz="1600" b="1" dirty="0" smtClean="0">
                <a:solidFill>
                  <a:schemeClr val="bg1"/>
                </a:solidFill>
              </a:rPr>
              <a:t>Николаевич </a:t>
            </a:r>
            <a:r>
              <a:rPr lang="ru-RU" sz="1600" b="1" dirty="0" err="1" smtClean="0">
                <a:solidFill>
                  <a:schemeClr val="bg1"/>
                </a:solidFill>
              </a:rPr>
              <a:t>Мищеряков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в момент </a:t>
            </a:r>
            <a:r>
              <a:rPr lang="ru-RU" sz="1600" b="1" dirty="0" smtClean="0">
                <a:solidFill>
                  <a:schemeClr val="bg1"/>
                </a:solidFill>
              </a:rPr>
              <a:t>выступления. В </a:t>
            </a:r>
            <a:r>
              <a:rPr lang="ru-RU" sz="1600" b="1" dirty="0">
                <a:solidFill>
                  <a:schemeClr val="bg1"/>
                </a:solidFill>
              </a:rPr>
              <a:t>центре москвичи: композитор </a:t>
            </a:r>
            <a:r>
              <a:rPr lang="ru-RU" sz="1600" b="1" dirty="0" smtClean="0">
                <a:solidFill>
                  <a:schemeClr val="bg1"/>
                </a:solidFill>
              </a:rPr>
              <a:t>– Давид </a:t>
            </a:r>
            <a:r>
              <a:rPr lang="ru-RU" sz="1600" b="1" dirty="0">
                <a:solidFill>
                  <a:schemeClr val="bg1"/>
                </a:solidFill>
              </a:rPr>
              <a:t>Федорович </a:t>
            </a:r>
            <a:r>
              <a:rPr lang="ru-RU" sz="1600" b="1" dirty="0" err="1">
                <a:solidFill>
                  <a:schemeClr val="bg1"/>
                </a:solidFill>
              </a:rPr>
              <a:t>Тухманов</a:t>
            </a:r>
            <a:r>
              <a:rPr lang="ru-RU" sz="1600" b="1" dirty="0">
                <a:solidFill>
                  <a:schemeClr val="bg1"/>
                </a:solidFill>
              </a:rPr>
              <a:t> и </a:t>
            </a:r>
            <a:r>
              <a:rPr lang="ru-RU" sz="1600" b="1" dirty="0" smtClean="0">
                <a:solidFill>
                  <a:schemeClr val="bg1"/>
                </a:solidFill>
              </a:rPr>
              <a:t>поэт Юрий </a:t>
            </a:r>
            <a:r>
              <a:rPr lang="ru-RU" sz="1600" b="1" dirty="0">
                <a:solidFill>
                  <a:schemeClr val="bg1"/>
                </a:solidFill>
              </a:rPr>
              <a:t>Сергеевич </a:t>
            </a:r>
            <a:r>
              <a:rPr lang="ru-RU" sz="1600" b="1" dirty="0" err="1" smtClean="0">
                <a:solidFill>
                  <a:schemeClr val="bg1"/>
                </a:solidFill>
              </a:rPr>
              <a:t>Энтин</a:t>
            </a:r>
            <a:r>
              <a:rPr lang="ru-RU" sz="1600" b="1" dirty="0" smtClean="0">
                <a:solidFill>
                  <a:schemeClr val="bg1"/>
                </a:solidFill>
              </a:rPr>
              <a:t>, г. Оренбург. 2 сентября 2006г.</a:t>
            </a:r>
            <a:endParaRPr lang="ru-RU" sz="1600" b="1" dirty="0">
              <a:solidFill>
                <a:schemeClr val="bg1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Ф. 1. Оп. 6. Д. 943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160" y="4314288"/>
            <a:ext cx="2661714" cy="2062103"/>
          </a:xfrm>
          <a:prstGeom prst="rect">
            <a:avLst/>
          </a:prstGeom>
          <a:solidFill>
            <a:schemeClr val="accent1">
              <a:lumMod val="5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chemeClr val="bg1"/>
                </a:solidFill>
              </a:rPr>
              <a:t>Советский и российский поэт, </a:t>
            </a:r>
            <a:r>
              <a:rPr lang="ru-RU" sz="1600" b="1" dirty="0" smtClean="0">
                <a:solidFill>
                  <a:schemeClr val="bg1"/>
                </a:solidFill>
              </a:rPr>
              <a:t>драматург</a:t>
            </a:r>
            <a:r>
              <a:rPr lang="ru-RU" sz="1600" b="1" dirty="0">
                <a:solidFill>
                  <a:schemeClr val="bg1"/>
                </a:solidFill>
              </a:rPr>
              <a:t>, поэт-песенник Юрий Сергеевич </a:t>
            </a:r>
            <a:r>
              <a:rPr lang="ru-RU" sz="1600" b="1" dirty="0" err="1">
                <a:solidFill>
                  <a:schemeClr val="bg1"/>
                </a:solidFill>
              </a:rPr>
              <a:t>Энтин</a:t>
            </a:r>
            <a:r>
              <a:rPr lang="ru-RU" sz="1600" b="1" dirty="0">
                <a:solidFill>
                  <a:schemeClr val="bg1"/>
                </a:solidFill>
              </a:rPr>
              <a:t> в </a:t>
            </a:r>
            <a:r>
              <a:rPr lang="ru-RU" sz="1600" b="1" dirty="0" smtClean="0">
                <a:solidFill>
                  <a:schemeClr val="bg1"/>
                </a:solidFill>
              </a:rPr>
              <a:t>г. Оренбурге </a:t>
            </a:r>
            <a:r>
              <a:rPr lang="ru-RU" sz="1600" b="1" dirty="0">
                <a:solidFill>
                  <a:schemeClr val="bg1"/>
                </a:solidFill>
              </a:rPr>
              <a:t>у дома, где жил в детстве (ул. Малышевская,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д</a:t>
            </a:r>
            <a:r>
              <a:rPr lang="ru-RU" sz="1600" b="1" dirty="0">
                <a:solidFill>
                  <a:schemeClr val="bg1"/>
                </a:solidFill>
              </a:rPr>
              <a:t>. № </a:t>
            </a:r>
            <a:r>
              <a:rPr lang="ru-RU" sz="1600" b="1" dirty="0" smtClean="0">
                <a:solidFill>
                  <a:schemeClr val="bg1"/>
                </a:solidFill>
              </a:rPr>
              <a:t>27). 24 мая 2005г. </a:t>
            </a:r>
          </a:p>
          <a:p>
            <a:pPr lvl="0"/>
            <a:r>
              <a:rPr lang="ru-RU" sz="1600" b="1" dirty="0" smtClean="0">
                <a:solidFill>
                  <a:schemeClr val="bg1"/>
                </a:solidFill>
              </a:rPr>
              <a:t>Ф. 1. Оп. 6. Д. 1939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66315"/>
            <a:ext cx="2690314" cy="336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781" y="818570"/>
            <a:ext cx="5002201" cy="321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18" y="-27384"/>
            <a:ext cx="918630" cy="84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77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1229</Words>
  <Application>Microsoft Office PowerPoint</Application>
  <PresentationFormat>Экран (4:3)</PresentationFormat>
  <Paragraphs>95</Paragraphs>
  <Slides>31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Шестакова Галина Александровна</dc:creator>
  <cp:lastModifiedBy>Shestakova</cp:lastModifiedBy>
  <cp:revision>84</cp:revision>
  <dcterms:modified xsi:type="dcterms:W3CDTF">2018-04-27T14:00:33Z</dcterms:modified>
</cp:coreProperties>
</file>